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37"/>
  </p:notesMasterIdLst>
  <p:sldIdLst>
    <p:sldId id="259" r:id="rId5"/>
    <p:sldId id="257" r:id="rId6"/>
    <p:sldId id="258" r:id="rId7"/>
    <p:sldId id="261" r:id="rId8"/>
    <p:sldId id="262" r:id="rId9"/>
    <p:sldId id="282" r:id="rId10"/>
    <p:sldId id="284" r:id="rId11"/>
    <p:sldId id="285" r:id="rId12"/>
    <p:sldId id="263" r:id="rId13"/>
    <p:sldId id="286" r:id="rId14"/>
    <p:sldId id="293" r:id="rId15"/>
    <p:sldId id="294" r:id="rId16"/>
    <p:sldId id="295" r:id="rId17"/>
    <p:sldId id="277" r:id="rId18"/>
    <p:sldId id="278" r:id="rId19"/>
    <p:sldId id="279" r:id="rId20"/>
    <p:sldId id="280" r:id="rId21"/>
    <p:sldId id="287" r:id="rId22"/>
    <p:sldId id="288" r:id="rId23"/>
    <p:sldId id="289" r:id="rId24"/>
    <p:sldId id="300" r:id="rId25"/>
    <p:sldId id="297" r:id="rId26"/>
    <p:sldId id="298" r:id="rId27"/>
    <p:sldId id="299" r:id="rId28"/>
    <p:sldId id="301" r:id="rId29"/>
    <p:sldId id="292" r:id="rId30"/>
    <p:sldId id="302" r:id="rId31"/>
    <p:sldId id="303" r:id="rId32"/>
    <p:sldId id="304" r:id="rId33"/>
    <p:sldId id="276" r:id="rId34"/>
    <p:sldId id="296" r:id="rId35"/>
    <p:sldId id="275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2970" autoAdjust="0"/>
  </p:normalViewPr>
  <p:slideViewPr>
    <p:cSldViewPr snapToGrid="0">
      <p:cViewPr varScale="1">
        <p:scale>
          <a:sx n="110" d="100"/>
          <a:sy n="110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2:50:17.3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1,'3722'0,"-3517"13,9-1,461-13,-655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7:27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0 137,'11410'0,"-11308"-4,1-4,194-41,-72 10,-88 17,-59 13,1 3,129 8,-63 1,-106-1,0 2,0 2,0 1,72 25,178 33,-145-37,-81-17,-38-8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7:46.2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1,'729'0,"-720"0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8:06.9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1,'4155'0,"-4133"0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8:22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1,'3830'0,"-3811"1,1 1,-1 1,0 0,0 2,-1 0,21 9,-18-7,0-2,0-1,1-1,-1 0,1-2,0 0,22-3,-13 1,-8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8:39.1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1,'7023'0,"-6994"0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3T12:19:30.9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0,'5816'0,"-5787"2,-1 1,50 11,-48-8,0-1,36 2,140 10,42 1,-29-19,-178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51:41.7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51:45.0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1,'5'0,"5"0,6 0,10 0,4 0,2 0,-1 0,0 0,-5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51:46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1,'-4'0,"-2"4,-4 2,-5 0,-5-2,-2 0,-3-2,3-1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51:52.2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1 122,'5173'0,"-5158"-5,1-2,-1-4,23-29,0 0,-17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2:50:17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1,'4912'0,"-4878"0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57:25.1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2792 31,'-47'0,"0"-2,-70-12,78 8,0 1,0 2,0 2,-47 5,-152 29,176-22,11-5,-69-1,74-5,1 3,-52 8,-1 3,60-10,-59 15,55-9,0-2,-1-2,-50 1,-133-8,85-2,-690 3,803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7:54:27.5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1,'717'0,"-695"0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7:54:29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0 108,'49'-11,"-16"1,179-41,-116 36,0 4,134 2,618 10,-825-1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7:54:33.3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82,'25'-1,"-1"-2,32-6,35-5,-15 9,136-26,-163 23,-1 2,82 1,-103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7:54:35.0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0 124,'46'0,"-1"-2,0-2,68-15,-44 7,0 3,87-1,-86 8,1-4,82-17,29-7,-154 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4T06:27:41.6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0 148,'27'-2,"-1"-1,0-2,0 0,0-2,26-10,35-10,18 2,2 4,-1 5,192-4,375 23,-493 12,-96-6,7 1,-29-2,70-1,-115-8,1 1,0 1,0 1,0 0,-1 1,1 1,-1 1,0 0,0 1,29 15,-32-11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1:50:33.7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0,'3127'0,"-3113"0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0:58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0 136,'660'0,"-635"-1,-1-2,35-7,-34 5,-1 1,33-1,117-11,-96 7,8-4,-46 7,56-3,99-4,26 0,8-1,-9 1,2939 12,-1494 3,-1578 2,109 19,-109-10,115 2,-124-15,0 3,135 24,-123-9,1-4,0-4,96-2,-133-9,388 1,-373 5,70 16,-75-9,96 4,542-16,-317-2,-362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1:51.9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0 136,'660'0,"-635"-1,-1-2,35-7,-34 5,-1 1,33-1,117-11,-96 7,8-4,-46 7,56-3,99-4,26 0,8-1,-9 1,2939 12,-1494 3,-1578 2,109 19,-109-10,115 2,-124-15,0 3,135 24,-123-9,1-4,0-4,96-2,-133-9,388 1,-373 5,70 16,-75-9,96 4,542-16,-317-2,-362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2:08.3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1 152,'736'0,"-709"-2,0 0,39-10,-38 6,-1 2,37-2,130-11,-107 6,9-2,-51 5,61-2,113-4,27-1,10 0,-10 0,3279 14,-1666 3,-1763 3,124 21,-124-12,130 2,-139-16,0 4,151 26,-138-10,2-4,0-5,107-3,-150-9,435 2,-417 5,78 17,-84-10,108 5,605-18,-354-2,-405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2:15.5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63,'741'0,"-714"1,1 2,38 9,-38-7,0 0,36 1,131 11,-107-6,8 3,-51-7,63 3,112 4,27 1,11 0,-10 1,3302-15,-1678-4,-1775-1,124-22,-124 12,130-3,-139 17,0-4,151-26,-138 10,1 4,1 5,107 2,-150 10,438-1,-421-6,79-18,-84 11,108-4,609 16,-356 3,-407-2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2:35.5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1,'1095'0,"-1082"0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8T06:47:23.00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0 214,'13'-1,"0"0,0-1,16-5,27-3,982-22,616 32,-1348-14,-5 1,2867 14,-2827 26,-13-1,1824-25,-1000-3,159 2,-1211-5,115-19,-54 3,76-18,-155 22,141-10,24 1,6 0,-151 25,-95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7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0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8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11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4.xml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1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customXml" Target="../ink/ink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40.png"/><Relationship Id="rId5" Type="http://schemas.openxmlformats.org/officeDocument/2006/relationships/customXml" Target="../ink/ink17.xml"/><Relationship Id="rId10" Type="http://schemas.openxmlformats.org/officeDocument/2006/relationships/image" Target="../media/image39.png"/><Relationship Id="rId4" Type="http://schemas.openxmlformats.org/officeDocument/2006/relationships/image" Target="../media/image360.png"/><Relationship Id="rId9" Type="http://schemas.openxmlformats.org/officeDocument/2006/relationships/customXml" Target="../ink/ink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customXml" Target="../ink/ink2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.xml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teo.tistory.com/354" TargetMode="External"/><Relationship Id="rId13" Type="http://schemas.openxmlformats.org/officeDocument/2006/relationships/hyperlink" Target="https://pkr7098.tistory.com/179" TargetMode="External"/><Relationship Id="rId3" Type="http://schemas.openxmlformats.org/officeDocument/2006/relationships/hyperlink" Target="https://whatisthenext.tistory.com/147" TargetMode="External"/><Relationship Id="rId7" Type="http://schemas.openxmlformats.org/officeDocument/2006/relationships/hyperlink" Target="https://blog.skby.net/%EC%9D%B8%ED%84%B0%EB%9F%BD%ED%8A%B8-interrupt/" TargetMode="External"/><Relationship Id="rId12" Type="http://schemas.openxmlformats.org/officeDocument/2006/relationships/hyperlink" Target="https://pkr7098.tistory.com/168" TargetMode="External"/><Relationship Id="rId17" Type="http://schemas.openxmlformats.org/officeDocument/2006/relationships/hyperlink" Target="https://www.st.com/resource/en/programming_manual/pm0253-stm32f7-series-and-stm32h7-series-cortexm7-processor-programming-manual-stmicroelectronics.pdf" TargetMode="External"/><Relationship Id="rId2" Type="http://schemas.openxmlformats.org/officeDocument/2006/relationships/hyperlink" Target="https://afterdawncoding.tistory.com/32" TargetMode="External"/><Relationship Id="rId16" Type="http://schemas.openxmlformats.org/officeDocument/2006/relationships/hyperlink" Target="https://dkeemin.com/stm32f0-exti-%EB%8D%B0%EC%9D%B4%ED%84%B0%EC%8B%9C%ED%8A%B8-%EA%B3%B5%EB%B6%80%ED%95%98%EA%B8%B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isonde.tistory.com/entry/%EC%9D%B8%ED%84%B0%EB%9F%BD%ED%8A%B8Interrupt%EC%9D%98-%EA%B0%9C%EB%85%90%EA%B3%BC-%EC%A2%85%EB%A5%98" TargetMode="External"/><Relationship Id="rId11" Type="http://schemas.openxmlformats.org/officeDocument/2006/relationships/hyperlink" Target="https://pkr7098.tistory.com/176" TargetMode="External"/><Relationship Id="rId5" Type="http://schemas.openxmlformats.org/officeDocument/2006/relationships/hyperlink" Target="https://ansan-survivor.tistory.com/1220" TargetMode="External"/><Relationship Id="rId15" Type="http://schemas.openxmlformats.org/officeDocument/2006/relationships/hyperlink" Target="https://blog.naver.com/gkf9876/220702022053" TargetMode="External"/><Relationship Id="rId10" Type="http://schemas.openxmlformats.org/officeDocument/2006/relationships/hyperlink" Target="https://blog.naver.com/ycpiglet/222112226220" TargetMode="External"/><Relationship Id="rId4" Type="http://schemas.openxmlformats.org/officeDocument/2006/relationships/hyperlink" Target="https://hexoul.github.io/isr" TargetMode="External"/><Relationship Id="rId9" Type="http://schemas.openxmlformats.org/officeDocument/2006/relationships/hyperlink" Target="https://blog.naver.com/ycpiglet/222112201976" TargetMode="External"/><Relationship Id="rId14" Type="http://schemas.openxmlformats.org/officeDocument/2006/relationships/hyperlink" Target="https://hoban123.tistory.com/5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banq.com/P008320303" TargetMode="External"/><Relationship Id="rId2" Type="http://schemas.openxmlformats.org/officeDocument/2006/relationships/hyperlink" Target="file:///C:\Users\82102\Downloads\2N390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samsungdisplay.com/23538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3.xm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5E0302-72FB-2C43-997A-CFF918142E90}"/>
              </a:ext>
            </a:extLst>
          </p:cNvPr>
          <p:cNvSpPr txBox="1"/>
          <p:nvPr/>
        </p:nvSpPr>
        <p:spPr>
          <a:xfrm>
            <a:off x="2280433" y="459175"/>
            <a:ext cx="66383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BF6902D-1D31-CEC1-44F8-7E1E03BECCB7}"/>
              </a:ext>
            </a:extLst>
          </p:cNvPr>
          <p:cNvSpPr txBox="1"/>
          <p:nvPr/>
        </p:nvSpPr>
        <p:spPr>
          <a:xfrm>
            <a:off x="4028074" y="2952300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4" descr="ST Nucleo F767ZI — Zephyr Project Documentation">
            <a:extLst>
              <a:ext uri="{FF2B5EF4-FFF2-40B4-BE49-F238E27FC236}">
                <a16:creationId xmlns:a16="http://schemas.microsoft.com/office/drawing/2014/main" id="{867D8D54-164F-F88B-25E6-02E212B60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935" y="3622322"/>
            <a:ext cx="3929013" cy="2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C257AD-0286-1165-9C8B-B50235205A44}"/>
              </a:ext>
            </a:extLst>
          </p:cNvPr>
          <p:cNvSpPr txBox="1"/>
          <p:nvPr/>
        </p:nvSpPr>
        <p:spPr>
          <a:xfrm>
            <a:off x="1009650" y="1466850"/>
            <a:ext cx="54768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외부인터럽트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EXTI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설정레지스터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(0~3)</a:t>
            </a:r>
            <a:endParaRPr lang="ko-KR" altLang="en-US" sz="2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E653-5A9D-C2BC-0535-20907A6D611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5FBB0-21BE-5969-8C9B-6BE7A49EB032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F3CB0-92F4-3CCC-8483-AD06BD0F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943904"/>
            <a:ext cx="6406170" cy="4613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7B2E05F-BE44-D377-FDEC-FDA47868217E}"/>
                  </a:ext>
                </a:extLst>
              </p14:cNvPr>
              <p14:cNvContentPartPr/>
              <p14:nvPr/>
            </p14:nvContentPartPr>
            <p14:xfrm>
              <a:off x="2838240" y="4570815"/>
              <a:ext cx="3771360" cy="69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7B2E05F-BE44-D377-FDEC-FDA478682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240" y="4499175"/>
                <a:ext cx="3843000" cy="212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EC0B77-6C9E-BA14-A5BE-7BF0B74F8F08}"/>
              </a:ext>
            </a:extLst>
          </p:cNvPr>
          <p:cNvSpPr txBox="1"/>
          <p:nvPr/>
        </p:nvSpPr>
        <p:spPr>
          <a:xfrm>
            <a:off x="7524206" y="4476206"/>
            <a:ext cx="411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EXTI2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 값이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0001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PB2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번핀이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외부인터럽트로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설정된것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65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B132F-D35B-FA74-2D70-8BA285EF7A3B}"/>
              </a:ext>
            </a:extLst>
          </p:cNvPr>
          <p:cNvSpPr txBox="1"/>
          <p:nvPr/>
        </p:nvSpPr>
        <p:spPr>
          <a:xfrm>
            <a:off x="1009650" y="1466850"/>
            <a:ext cx="54768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외부인터럽트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EXTI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설정레지스터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(4~7)</a:t>
            </a:r>
            <a:endParaRPr lang="ko-KR" altLang="en-US" sz="2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9F35-EFFE-427B-931E-A89974181B3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94590-B18F-0823-C970-FCA58E9ECA5D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42627-FFE3-FA98-E5C1-03DBD637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43904"/>
            <a:ext cx="6358531" cy="46425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18495F8-2CDB-C5C6-C396-B54A08287A00}"/>
                  </a:ext>
                </a:extLst>
              </p14:cNvPr>
              <p14:cNvContentPartPr/>
              <p14:nvPr/>
            </p14:nvContentPartPr>
            <p14:xfrm>
              <a:off x="3085890" y="4599390"/>
              <a:ext cx="3771360" cy="69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18495F8-2CDB-C5C6-C396-B54A08287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890" y="4527750"/>
                <a:ext cx="3843000" cy="212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D4EE606-4810-656B-7972-7B664E2BB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726" y="2258610"/>
            <a:ext cx="687801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BCEA6-3490-5CF2-5E72-C38AF988AF4F}"/>
              </a:ext>
            </a:extLst>
          </p:cNvPr>
          <p:cNvSpPr txBox="1"/>
          <p:nvPr/>
        </p:nvSpPr>
        <p:spPr>
          <a:xfrm>
            <a:off x="1009650" y="1466850"/>
            <a:ext cx="6124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외부인터럽트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EXTI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설정레지스터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(8~11)</a:t>
            </a:r>
            <a:endParaRPr lang="ko-KR" altLang="en-US" sz="2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33D63-17F7-791A-0727-52AA420BF0E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9D852-B971-73B9-491D-F835488DF15F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9A3932-66E2-E7DE-2AAB-3FB4E150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1943904"/>
            <a:ext cx="6504017" cy="2084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34B572-4B6D-B8FF-3D12-5B571CBF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55" y="3938836"/>
            <a:ext cx="5815521" cy="29191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B6C6AD9-1BDC-7AF0-794F-E0618D40D061}"/>
                  </a:ext>
                </a:extLst>
              </p14:cNvPr>
              <p14:cNvContentPartPr/>
              <p14:nvPr/>
            </p14:nvContentPartPr>
            <p14:xfrm>
              <a:off x="2324640" y="4471110"/>
              <a:ext cx="4209510" cy="771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B6C6AD9-1BDC-7AF0-794F-E0618D40D0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000" y="4399368"/>
                <a:ext cx="4281151" cy="2209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96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BEC31-BE56-DF6F-4629-A1A8D3C6AAB9}"/>
              </a:ext>
            </a:extLst>
          </p:cNvPr>
          <p:cNvSpPr txBox="1"/>
          <p:nvPr/>
        </p:nvSpPr>
        <p:spPr>
          <a:xfrm>
            <a:off x="1009650" y="1466850"/>
            <a:ext cx="7181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외부인터럽트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EXTI </a:t>
            </a:r>
            <a:r>
              <a:rPr lang="ko-KR" altLang="en-US" sz="2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설정레지스터</a:t>
            </a:r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(12~15)</a:t>
            </a:r>
            <a:endParaRPr lang="ko-KR" altLang="en-US" sz="2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CECC-FB8D-BA1B-FEC3-BED527520A4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17027-4E9F-67CC-123C-C25DC9B78E34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8D9D57-9128-6CEF-E553-3088B899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1943904"/>
            <a:ext cx="6115645" cy="4675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3728487-57C3-A4FA-1B57-83E7B5777218}"/>
                  </a:ext>
                </a:extLst>
              </p14:cNvPr>
              <p14:cNvContentPartPr/>
              <p14:nvPr/>
            </p14:nvContentPartPr>
            <p14:xfrm flipV="1">
              <a:off x="2571539" y="4512177"/>
              <a:ext cx="4238835" cy="77688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3728487-57C3-A4FA-1B57-83E7B57772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2535897" y="4440270"/>
                <a:ext cx="4310478" cy="2218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27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66246D-8434-5F25-9D8C-F63AEEA04FA0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0106-DE41-9F7B-8A29-ADB29435D311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06E28-777D-F751-4A7C-6FFD5A74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58" y="2129246"/>
            <a:ext cx="5351492" cy="4115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57F9F-68DB-7CDD-1DB7-4F129A700EA5}"/>
              </a:ext>
            </a:extLst>
          </p:cNvPr>
          <p:cNvSpPr txBox="1"/>
          <p:nvPr/>
        </p:nvSpPr>
        <p:spPr>
          <a:xfrm>
            <a:off x="1009650" y="1466850"/>
            <a:ext cx="4676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마스크 설정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18492ED-8E59-E9C2-EF04-CC4DA28654CF}"/>
                  </a:ext>
                </a:extLst>
              </p14:cNvPr>
              <p14:cNvContentPartPr/>
              <p14:nvPr/>
            </p14:nvContentPartPr>
            <p14:xfrm>
              <a:off x="3762375" y="6090372"/>
              <a:ext cx="39900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18492ED-8E59-E9C2-EF04-CC4DA2865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6397" y="6018732"/>
                <a:ext cx="470597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DC61F9-37BD-B804-2D3A-C55F7EF032FA}"/>
              </a:ext>
            </a:extLst>
          </p:cNvPr>
          <p:cNvSpPr txBox="1"/>
          <p:nvPr/>
        </p:nvSpPr>
        <p:spPr>
          <a:xfrm>
            <a:off x="4161375" y="5875288"/>
            <a:ext cx="241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enable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AE4AA6-667A-2AFA-BCCB-971CB00D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18" y="2963897"/>
            <a:ext cx="5239481" cy="207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433807-8775-6C1D-8A03-87B4C1C24CF9}"/>
              </a:ext>
            </a:extLst>
          </p:cNvPr>
          <p:cNvSpPr txBox="1"/>
          <p:nvPr/>
        </p:nvSpPr>
        <p:spPr>
          <a:xfrm>
            <a:off x="6733808" y="5228957"/>
            <a:ext cx="53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나와있는데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16~24 EXTI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이미사용중사용자가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사용가능한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EXTI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0~15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F4A6B03-20D6-FCD5-52A6-2890A9010E76}"/>
                  </a:ext>
                </a:extLst>
              </p14:cNvPr>
              <p14:cNvContentPartPr/>
              <p14:nvPr/>
            </p14:nvContentPartPr>
            <p14:xfrm>
              <a:off x="1218960" y="4485495"/>
              <a:ext cx="4860720" cy="77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F4A6B03-20D6-FCD5-52A6-2890A9010E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960" y="4305855"/>
                <a:ext cx="5040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47D8F06-0958-5D5C-CC6E-F7E3A483823C}"/>
                  </a:ext>
                </a:extLst>
              </p14:cNvPr>
              <p14:cNvContentPartPr/>
              <p14:nvPr/>
            </p14:nvContentPartPr>
            <p14:xfrm>
              <a:off x="1238040" y="4703655"/>
              <a:ext cx="4886280" cy="59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47D8F06-0958-5D5C-CC6E-F7E3A48382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040" y="4523655"/>
                <a:ext cx="50659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4216CC-7423-7684-E60E-A05F9BC71F64}"/>
                  </a:ext>
                </a:extLst>
              </p14:cNvPr>
              <p14:cNvContentPartPr/>
              <p14:nvPr/>
            </p14:nvContentPartPr>
            <p14:xfrm>
              <a:off x="3363375" y="3537449"/>
              <a:ext cx="26565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4216CC-7423-7684-E60E-A05F9BC71F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7428" y="3465809"/>
                <a:ext cx="337185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3617A00-05A2-9AC6-8A65-A1C074E737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1375" y="2280475"/>
            <a:ext cx="6077798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9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8FE74-C6A3-BC4C-62BF-6B483A0E857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4CF81-331A-DB30-2865-375917BF4EBB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F346-04C7-8B1A-09E6-49272C6C6506}"/>
              </a:ext>
            </a:extLst>
          </p:cNvPr>
          <p:cNvSpPr txBox="1"/>
          <p:nvPr/>
        </p:nvSpPr>
        <p:spPr>
          <a:xfrm>
            <a:off x="1009650" y="1466850"/>
            <a:ext cx="4676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3.RISING Edge 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레지스터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33980C-D983-52F8-4170-E671D2B2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1" y="1943904"/>
            <a:ext cx="7296740" cy="4544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474F1BF-7468-7B0C-5BE7-DAC63F43E8B9}"/>
                  </a:ext>
                </a:extLst>
              </p14:cNvPr>
              <p14:cNvContentPartPr/>
              <p14:nvPr/>
            </p14:nvContentPartPr>
            <p14:xfrm>
              <a:off x="2619360" y="5190735"/>
              <a:ext cx="150408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474F1BF-7468-7B0C-5BE7-DAC63F43E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3360" y="5119095"/>
                <a:ext cx="15757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21E921D6-7792-9A55-64D3-C55F4C8A7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08398"/>
            <a:ext cx="5363323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00E6B-27B2-6180-C2FD-E30A8C69456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0D2D8-3C9C-1E2C-BABB-7DA7EBAD6EB9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DE1CE-FC61-E569-AEFA-BE491362E019}"/>
              </a:ext>
            </a:extLst>
          </p:cNvPr>
          <p:cNvSpPr txBox="1"/>
          <p:nvPr/>
        </p:nvSpPr>
        <p:spPr>
          <a:xfrm>
            <a:off x="1009650" y="1466850"/>
            <a:ext cx="4676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4.FALLING Edge 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레지스터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B266AD-8A16-B80F-C9D9-F2D336B3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151043"/>
            <a:ext cx="8440328" cy="39153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4E94251-F4EA-CB5D-BC32-7DA3736D5F86}"/>
                  </a:ext>
                </a:extLst>
              </p14:cNvPr>
              <p14:cNvContentPartPr/>
              <p14:nvPr/>
            </p14:nvContentPartPr>
            <p14:xfrm>
              <a:off x="2933640" y="5914695"/>
              <a:ext cx="1523160" cy="20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4E94251-F4EA-CB5D-BC32-7DA3736D5F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7640" y="5843055"/>
                <a:ext cx="1594800" cy="164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0D58351-956B-62D1-990E-3BB603EE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595" y="2209826"/>
            <a:ext cx="523948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9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E60D33-9CBC-2C0F-9424-2D855AE429F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86887-CDC7-2C1A-9EFE-2A6D8584ADF0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89DDF-19DA-01B7-E9C4-60782695C799}"/>
              </a:ext>
            </a:extLst>
          </p:cNvPr>
          <p:cNvSpPr txBox="1"/>
          <p:nvPr/>
        </p:nvSpPr>
        <p:spPr>
          <a:xfrm>
            <a:off x="1009650" y="1466850"/>
            <a:ext cx="4676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Pending 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레지스터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7954FC-1849-5F05-E88B-05EA9EF3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1943904"/>
            <a:ext cx="6143860" cy="4420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5B9C706-F792-5AFA-ADB4-E4D76F5B26D5}"/>
                  </a:ext>
                </a:extLst>
              </p14:cNvPr>
              <p14:cNvContentPartPr/>
              <p14:nvPr/>
            </p14:nvContentPartPr>
            <p14:xfrm>
              <a:off x="2685960" y="5895615"/>
              <a:ext cx="25387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5B9C706-F792-5AFA-ADB4-E4D76F5B2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960" y="5823975"/>
                <a:ext cx="261036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01E77-F92D-5472-7765-6793E7ADBBF4}"/>
              </a:ext>
            </a:extLst>
          </p:cNvPr>
          <p:cNvSpPr txBox="1"/>
          <p:nvPr/>
        </p:nvSpPr>
        <p:spPr>
          <a:xfrm>
            <a:off x="6897189" y="2719613"/>
            <a:ext cx="5953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Handler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설정되는데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인터럽트를 다시 사용하기 위해서는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프로그래밍으로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적어줘서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초기화 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CFB583-F40B-B01A-BE00-A222867F5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260" y="3901464"/>
            <a:ext cx="3372321" cy="1276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B4F6038-B1E7-9B38-D6CA-2E49C485F2A3}"/>
                  </a:ext>
                </a:extLst>
              </p14:cNvPr>
              <p14:cNvContentPartPr/>
              <p14:nvPr/>
            </p14:nvContentPartPr>
            <p14:xfrm>
              <a:off x="7716623" y="4631934"/>
              <a:ext cx="2445120" cy="2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B4F6038-B1E7-9B38-D6CA-2E49C485F2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0623" y="4559934"/>
                <a:ext cx="2516760" cy="1699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A218EF1-F295-3711-2DF7-1F6065955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971" y="5078067"/>
            <a:ext cx="5016137" cy="12860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D8308E-7CA0-D773-4AEA-CDFDA9117844}"/>
              </a:ext>
            </a:extLst>
          </p:cNvPr>
          <p:cNvSpPr/>
          <p:nvPr/>
        </p:nvSpPr>
        <p:spPr>
          <a:xfrm>
            <a:off x="7075170" y="5290461"/>
            <a:ext cx="2739390" cy="146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560A3-66AD-4958-63C7-20F53EC29208}"/>
              </a:ext>
            </a:extLst>
          </p:cNvPr>
          <p:cNvSpPr txBox="1"/>
          <p:nvPr/>
        </p:nvSpPr>
        <p:spPr>
          <a:xfrm>
            <a:off x="10014858" y="4664596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ISR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진입</a:t>
            </a:r>
          </a:p>
        </p:txBody>
      </p:sp>
    </p:spTree>
    <p:extLst>
      <p:ext uri="{BB962C8B-B14F-4D97-AF65-F5344CB8AC3E}">
        <p14:creationId xmlns:p14="http://schemas.microsoft.com/office/powerpoint/2010/main" val="43591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4F5533-7ED8-A004-E57C-583DF369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943904"/>
            <a:ext cx="5915025" cy="4657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ABE5C-E6DE-FEE5-DCA3-F145A8E7DEA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89AEE-DB47-0919-AD6B-F93085D29A97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CE1A9-6960-5D1A-4A81-C4EA652DB051}"/>
              </a:ext>
            </a:extLst>
          </p:cNvPr>
          <p:cNvSpPr txBox="1"/>
          <p:nvPr/>
        </p:nvSpPr>
        <p:spPr>
          <a:xfrm>
            <a:off x="1009650" y="1466850"/>
            <a:ext cx="4676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 </a:t>
            </a:r>
            <a:r>
              <a:rPr lang="ko-KR" altLang="en-US" sz="2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활성 레지스터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5717A2D-8711-CC8C-B58C-3B710EFF4B82}"/>
                  </a:ext>
                </a:extLst>
              </p14:cNvPr>
              <p14:cNvContentPartPr/>
              <p14:nvPr/>
            </p14:nvContentPartPr>
            <p14:xfrm>
              <a:off x="2228730" y="2447535"/>
              <a:ext cx="1008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5717A2D-8711-CC8C-B58C-3B710EFF4B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730" y="2375895"/>
                <a:ext cx="81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4D90092-46A5-8AD3-4A84-D97CCE815BB3}"/>
                  </a:ext>
                </a:extLst>
              </p14:cNvPr>
              <p14:cNvContentPartPr/>
              <p14:nvPr/>
            </p14:nvContentPartPr>
            <p14:xfrm>
              <a:off x="3124050" y="2428455"/>
              <a:ext cx="745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4D90092-46A5-8AD3-4A84-D97CCE815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8050" y="2356815"/>
                <a:ext cx="146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332C30A-9624-E0CF-BF10-0C427C5AC3FC}"/>
                  </a:ext>
                </a:extLst>
              </p14:cNvPr>
              <p14:cNvContentPartPr/>
              <p14:nvPr/>
            </p14:nvContentPartPr>
            <p14:xfrm>
              <a:off x="2212170" y="2419095"/>
              <a:ext cx="4536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332C30A-9624-E0CF-BF10-0C427C5AC3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6530" y="2347455"/>
                <a:ext cx="1170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9DF5576-86A1-FF88-3DB9-80F6EED0A09A}"/>
                  </a:ext>
                </a:extLst>
              </p14:cNvPr>
              <p14:cNvContentPartPr/>
              <p14:nvPr/>
            </p14:nvContentPartPr>
            <p14:xfrm>
              <a:off x="1238250" y="2421616"/>
              <a:ext cx="1914600" cy="4571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9DF5576-86A1-FF88-3DB9-80F6EED0A0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2608" y="2346425"/>
                <a:ext cx="1986244" cy="19647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EB9D3E-59FB-C8C8-50DA-B681DB23152F}"/>
              </a:ext>
            </a:extLst>
          </p:cNvPr>
          <p:cNvSpPr txBox="1"/>
          <p:nvPr/>
        </p:nvSpPr>
        <p:spPr>
          <a:xfrm>
            <a:off x="6096000" y="4751025"/>
            <a:ext cx="1013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8 =256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인터럽트를 설정할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인터럽트 라인의 고유번호에 해당하는 비트를 활성화한다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E5B677-C228-BD17-235E-5C40D30B08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874" y="2106975"/>
            <a:ext cx="5539665" cy="2059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81962E4-C995-423E-8136-0CD0155CCB29}"/>
                  </a:ext>
                </a:extLst>
              </p14:cNvPr>
              <p14:cNvContentPartPr/>
              <p14:nvPr/>
            </p14:nvContentPartPr>
            <p14:xfrm>
              <a:off x="2957115" y="5780100"/>
              <a:ext cx="1005120" cy="51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81962E4-C995-423E-8136-0CD0155CCB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1475" y="5708100"/>
                <a:ext cx="107676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44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17A91-83F8-2648-C452-4A0A6FC3542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B9A5E-B555-5238-E3F2-FACF55FA70CB}"/>
              </a:ext>
            </a:extLst>
          </p:cNvPr>
          <p:cNvSpPr txBox="1"/>
          <p:nvPr/>
        </p:nvSpPr>
        <p:spPr>
          <a:xfrm>
            <a:off x="935008" y="613380"/>
            <a:ext cx="691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FND,TRANSISTOR DATASHEET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2961A-6BF1-AA89-443B-18E84E4DF99C}"/>
              </a:ext>
            </a:extLst>
          </p:cNvPr>
          <p:cNvSpPr txBox="1"/>
          <p:nvPr/>
        </p:nvSpPr>
        <p:spPr>
          <a:xfrm>
            <a:off x="955955" y="1476375"/>
            <a:ext cx="3438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2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FFCA0-82B5-B7D2-BF66-EDCAAA92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8" y="2200871"/>
            <a:ext cx="5645422" cy="4074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45C98-26B1-ECAF-696D-59ADAEEF0495}"/>
              </a:ext>
            </a:extLst>
          </p:cNvPr>
          <p:cNvSpPr txBox="1"/>
          <p:nvPr/>
        </p:nvSpPr>
        <p:spPr>
          <a:xfrm>
            <a:off x="3958909" y="1447099"/>
            <a:ext cx="4274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FND-S5101ASR(Anode)  </a:t>
            </a:r>
            <a:endParaRPr lang="ko-KR" altLang="en-US" sz="2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22C7FF-334C-1C03-1E8E-880640D6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08" y="2047874"/>
            <a:ext cx="5412982" cy="4434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8F7CE43-DCE7-6BD7-F6D7-6FA0D0A14E85}"/>
                  </a:ext>
                </a:extLst>
              </p14:cNvPr>
              <p14:cNvContentPartPr/>
              <p14:nvPr/>
            </p14:nvContentPartPr>
            <p14:xfrm>
              <a:off x="6686280" y="5333655"/>
              <a:ext cx="2664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8F7CE43-DCE7-6BD7-F6D7-6FA0D0A14E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0280" y="5262015"/>
                <a:ext cx="338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FD21130-B955-2D8A-CC99-B0020EC0FC8B}"/>
                  </a:ext>
                </a:extLst>
              </p14:cNvPr>
              <p14:cNvContentPartPr/>
              <p14:nvPr/>
            </p14:nvContentPartPr>
            <p14:xfrm>
              <a:off x="6715080" y="5418975"/>
              <a:ext cx="571680" cy="388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FD21130-B955-2D8A-CC99-B0020EC0FC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9080" y="5347335"/>
                <a:ext cx="6433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2BCDED3-5C12-73B2-35F1-AA84C7B6EAF4}"/>
                  </a:ext>
                </a:extLst>
              </p14:cNvPr>
              <p14:cNvContentPartPr/>
              <p14:nvPr/>
            </p14:nvContentPartPr>
            <p14:xfrm>
              <a:off x="8372160" y="5276055"/>
              <a:ext cx="266040" cy="298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2BCDED3-5C12-73B2-35F1-AA84C7B6EA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6160" y="5204055"/>
                <a:ext cx="337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811F666-E77F-FB09-8C15-E6E7DFD346E5}"/>
                  </a:ext>
                </a:extLst>
              </p14:cNvPr>
              <p14:cNvContentPartPr/>
              <p14:nvPr/>
            </p14:nvContentPartPr>
            <p14:xfrm>
              <a:off x="8353440" y="5441655"/>
              <a:ext cx="376920" cy="44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811F666-E77F-FB09-8C15-E6E7DFD346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7440" y="5370015"/>
                <a:ext cx="448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B0A792E-9DA8-EFAF-CE5C-96AA41F66AC3}"/>
                  </a:ext>
                </a:extLst>
              </p14:cNvPr>
              <p14:cNvContentPartPr/>
              <p14:nvPr/>
            </p14:nvContentPartPr>
            <p14:xfrm>
              <a:off x="6505149" y="1653617"/>
              <a:ext cx="843840" cy="53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B0A792E-9DA8-EFAF-CE5C-96AA41F66A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9149" y="1581617"/>
                <a:ext cx="915480" cy="1972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AD524-1991-CDCD-54EE-EEECDA002526}"/>
              </a:ext>
            </a:extLst>
          </p:cNvPr>
          <p:cNvSpPr/>
          <p:nvPr/>
        </p:nvSpPr>
        <p:spPr>
          <a:xfrm>
            <a:off x="9718766" y="3814354"/>
            <a:ext cx="1036320" cy="165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7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4397520" y="656771"/>
            <a:ext cx="0" cy="5283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75200" y="662466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5200" y="1637549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 레지스터 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0231" y="2590261"/>
            <a:ext cx="6097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FND, TRANSISTOR DATASHEET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70231" y="4542207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6732" y="1802721"/>
            <a:ext cx="2991300" cy="2991300"/>
            <a:chOff x="240622" y="171225"/>
            <a:chExt cx="2991300" cy="2991300"/>
          </a:xfrm>
        </p:grpSpPr>
        <p:sp>
          <p:nvSpPr>
            <p:cNvPr id="10" name="타원 9"/>
            <p:cNvSpPr/>
            <p:nvPr/>
          </p:nvSpPr>
          <p:spPr>
            <a:xfrm>
              <a:off x="240622" y="171225"/>
              <a:ext cx="2991300" cy="2991300"/>
            </a:xfrm>
            <a:prstGeom prst="ellipse">
              <a:avLst/>
            </a:prstGeom>
            <a:noFill/>
            <a:ln w="1143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0622" y="1274460"/>
              <a:ext cx="2978701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2FD6DD-17F5-E40C-5CA2-BD83BA307DE8}"/>
              </a:ext>
            </a:extLst>
          </p:cNvPr>
          <p:cNvSpPr txBox="1"/>
          <p:nvPr/>
        </p:nvSpPr>
        <p:spPr>
          <a:xfrm>
            <a:off x="4770231" y="5524472"/>
            <a:ext cx="331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B5CE9-68EA-6DEF-174B-DF8ED8AEE775}"/>
              </a:ext>
            </a:extLst>
          </p:cNvPr>
          <p:cNvSpPr txBox="1"/>
          <p:nvPr/>
        </p:nvSpPr>
        <p:spPr>
          <a:xfrm>
            <a:off x="4770231" y="3566234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FND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동적구동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F169E-6B94-DDFE-835D-7CFE427CFA2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1E889-8290-5F02-2F4C-A1E234E97425}"/>
              </a:ext>
            </a:extLst>
          </p:cNvPr>
          <p:cNvSpPr txBox="1"/>
          <p:nvPr/>
        </p:nvSpPr>
        <p:spPr>
          <a:xfrm>
            <a:off x="935008" y="613380"/>
            <a:ext cx="691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FND,TRANSISTOR DATASHEET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1410B-2F7F-A017-B409-6BD66AFD0F60}"/>
              </a:ext>
            </a:extLst>
          </p:cNvPr>
          <p:cNvSpPr txBox="1"/>
          <p:nvPr/>
        </p:nvSpPr>
        <p:spPr>
          <a:xfrm>
            <a:off x="3695452" y="1476375"/>
            <a:ext cx="4408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TRANSISTOR-TO92(NPN)	</a:t>
            </a:r>
            <a:endParaRPr lang="ko-KR" altLang="en-US" sz="2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A2B4EB-C869-81E7-F8EC-C030C57D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8" y="2722541"/>
            <a:ext cx="3601730" cy="2659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B78E40-C959-75A9-7D0A-AEC423D9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64" y="2599304"/>
            <a:ext cx="5185811" cy="26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4246A1-22E8-D7B6-A086-3ACD9AB2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2255382"/>
            <a:ext cx="5506110" cy="4171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81A38-B103-4AE8-0C56-088BB165CFE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00300-F5DF-FBA7-0057-9EAE4BE7DE0B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2E801-74C3-18AE-F2B6-D211B0CB188A}"/>
              </a:ext>
            </a:extLst>
          </p:cNvPr>
          <p:cNvSpPr txBox="1"/>
          <p:nvPr/>
        </p:nvSpPr>
        <p:spPr>
          <a:xfrm>
            <a:off x="1848629" y="1471592"/>
            <a:ext cx="849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동작영역 및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D517A-0C12-A4EC-C85A-5DD22062FAF3}"/>
              </a:ext>
            </a:extLst>
          </p:cNvPr>
          <p:cNvSpPr txBox="1"/>
          <p:nvPr/>
        </p:nvSpPr>
        <p:spPr>
          <a:xfrm>
            <a:off x="7249511" y="2505670"/>
            <a:ext cx="4505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트랜지스터의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스위칭작용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흐르는 전류를 조절함으로써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연결을 조절할 수 있음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99857-60E8-DD0D-44D7-3F97B5215CE5}"/>
              </a:ext>
            </a:extLst>
          </p:cNvPr>
          <p:cNvSpPr txBox="1"/>
          <p:nvPr/>
        </p:nvSpPr>
        <p:spPr>
          <a:xfrm>
            <a:off x="7249511" y="4582122"/>
            <a:ext cx="406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트랜지스터의 증폭작용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작은전류인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전류를 조절함으로써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큰전류인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얻는것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33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FE00A-AA59-E076-B244-1D1A02D48A8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7E6EE-E17B-7AF8-92B3-EA83A7F17AC9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EFDCF-0049-729E-4A6C-37841F79C014}"/>
                  </a:ext>
                </a:extLst>
              </p:cNvPr>
              <p:cNvSpPr txBox="1"/>
              <p:nvPr/>
            </p:nvSpPr>
            <p:spPr>
              <a:xfrm>
                <a:off x="3976687" y="1793601"/>
                <a:ext cx="4981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CUToff(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차단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베이스에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걸린전압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문턱전압 보다 낮으면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전류가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되어 차단모드가 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스위치 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OFF</a:t>
                </a:r>
                <a:endPara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EFDCF-0049-729E-4A6C-37841F79C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687" y="1793601"/>
                <a:ext cx="4981575" cy="1754326"/>
              </a:xfrm>
              <a:prstGeom prst="rect">
                <a:avLst/>
              </a:prstGeom>
              <a:blipFill>
                <a:blip r:embed="rId2"/>
                <a:stretch>
                  <a:fillRect l="-978" t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610FE15-B1AA-B4A7-AE62-618ED1E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3889352"/>
            <a:ext cx="4639322" cy="2734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5B915-8495-0719-3317-E69E525E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51" y="4313273"/>
            <a:ext cx="403916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0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819A-2F94-62B9-71BE-96A2E477A94E}"/>
                  </a:ext>
                </a:extLst>
              </p:cNvPr>
              <p:cNvSpPr txBox="1"/>
              <p:nvPr/>
            </p:nvSpPr>
            <p:spPr>
              <a:xfrm>
                <a:off x="4021108" y="1583656"/>
                <a:ext cx="39057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 startAt="2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Saturation(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포화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 startAt="2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문턱전압보다 높아 캐리어가 움직이지만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계속높여줘도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일정하게 유지 되는 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스위치 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ON </a:t>
                </a:r>
                <a:endPara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819A-2F94-62B9-71BE-96A2E477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108" y="1583656"/>
                <a:ext cx="3905795" cy="2031325"/>
              </a:xfrm>
              <a:prstGeom prst="rect">
                <a:avLst/>
              </a:prstGeom>
              <a:blipFill>
                <a:blip r:embed="rId2"/>
                <a:stretch>
                  <a:fillRect l="-1406" r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6BBF37-6126-F76A-C664-DADE8534331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A69DB-4E15-0F0F-C8FC-8F3D5198774D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5CBF9D-9326-2C00-5BD1-DB4531AC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60" y="4300745"/>
            <a:ext cx="3905795" cy="1943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5D7DBC-17C5-003A-31B0-68075DCE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8423"/>
            <a:ext cx="4858428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9E5289-D03C-D9E8-0B93-CD94E4350FAF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BA9C3-F403-C5DD-4047-2608D02E8FB4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268D-DEEF-2F0A-0950-B1C97A81B830}"/>
                  </a:ext>
                </a:extLst>
              </p:cNvPr>
              <p:cNvSpPr txBox="1"/>
              <p:nvPr/>
            </p:nvSpPr>
            <p:spPr>
              <a:xfrm>
                <a:off x="995968" y="1260215"/>
                <a:ext cx="390579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 startAt="3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Active(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 startAt="3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:r>
                  <a:rPr lang="en-US" altLang="ko-KR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순바이어스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역바이어스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상태일때의 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증폭작용 역할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268D-DEEF-2F0A-0950-B1C97A81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8" y="1260215"/>
                <a:ext cx="3905795" cy="1754326"/>
              </a:xfrm>
              <a:prstGeom prst="rect">
                <a:avLst/>
              </a:prstGeom>
              <a:blipFill>
                <a:blip r:embed="rId2"/>
                <a:stretch>
                  <a:fillRect l="-1248" r="-1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BB5C1ED-6846-08EF-AA5C-BA49B6D6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04" y="1290488"/>
            <a:ext cx="3591426" cy="2086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470FEB-E5C1-0C3F-AD56-95B34717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71" y="3931348"/>
            <a:ext cx="4591691" cy="2762636"/>
          </a:xfrm>
          <a:prstGeom prst="rect">
            <a:avLst/>
          </a:prstGeom>
        </p:spPr>
      </p:pic>
      <p:pic>
        <p:nvPicPr>
          <p:cNvPr id="10" name="Picture 2" descr="반이아빠의 장난감 속 반도체 - 노래하는 반이 2편, 트랜지스터">
            <a:extLst>
              <a:ext uri="{FF2B5EF4-FFF2-40B4-BE49-F238E27FC236}">
                <a16:creationId xmlns:a16="http://schemas.microsoft.com/office/drawing/2014/main" id="{409DA94F-42C0-8DF3-BCBB-44AF00D1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3" y="3253695"/>
            <a:ext cx="4770800" cy="328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98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7F5ECB-FCDB-22EE-9B18-66C5ADDF2CD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1D853-EF30-46B4-40BB-A98CF26A52F1}"/>
              </a:ext>
            </a:extLst>
          </p:cNvPr>
          <p:cNvSpPr txBox="1"/>
          <p:nvPr/>
        </p:nvSpPr>
        <p:spPr>
          <a:xfrm>
            <a:off x="935008" y="613884"/>
            <a:ext cx="290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FND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동적구동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89967-A938-71DB-BFBC-39F54A55A117}"/>
              </a:ext>
            </a:extLst>
          </p:cNvPr>
          <p:cNvSpPr txBox="1"/>
          <p:nvPr/>
        </p:nvSpPr>
        <p:spPr>
          <a:xfrm>
            <a:off x="2377440" y="1697223"/>
            <a:ext cx="881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트랜지스터의 스위칭 작용을 이용해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매우빨리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변환시키며 잔상효과로 모두 켜져 있는 것 처럼 보이게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되는방식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빠르게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반복하는것이므로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전류소모가 적음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4CBE1E-BA3E-F146-AB67-02406B5A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13" y="2620553"/>
            <a:ext cx="5567677" cy="27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0C480-79BC-A0E1-B7A9-E8026CA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58" y="4767826"/>
            <a:ext cx="450595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BC44F4-3E2F-A6EB-A527-E1DEBF72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75" y="430469"/>
            <a:ext cx="10110650" cy="6427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932B9-F2E7-6D9D-5A32-7BA62C3C842B}"/>
              </a:ext>
            </a:extLst>
          </p:cNvPr>
          <p:cNvSpPr txBox="1"/>
          <p:nvPr/>
        </p:nvSpPr>
        <p:spPr>
          <a:xfrm>
            <a:off x="4975785" y="17792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A2D5D-4E8B-448C-BE5F-8FF7590326AF}"/>
              </a:ext>
            </a:extLst>
          </p:cNvPr>
          <p:cNvSpPr txBox="1"/>
          <p:nvPr/>
        </p:nvSpPr>
        <p:spPr>
          <a:xfrm>
            <a:off x="-72676" y="58789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85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63D23-297D-8DDE-31DB-E9F935C867A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1536F-9F16-E962-0F65-72C032ECDD88}"/>
              </a:ext>
            </a:extLst>
          </p:cNvPr>
          <p:cNvSpPr txBox="1"/>
          <p:nvPr/>
        </p:nvSpPr>
        <p:spPr>
          <a:xfrm>
            <a:off x="935008" y="613380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1F2CE-B485-E953-F4A9-72CF6B162EBA}"/>
              </a:ext>
            </a:extLst>
          </p:cNvPr>
          <p:cNvSpPr txBox="1"/>
          <p:nvPr/>
        </p:nvSpPr>
        <p:spPr>
          <a:xfrm>
            <a:off x="935008" y="1471748"/>
            <a:ext cx="5190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CF3E5-D24D-6ABE-ECA1-45447BD9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08" y="2160839"/>
            <a:ext cx="641122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5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F70AC-6C46-49AC-5BF9-681B33A199F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3C3E1-498D-1089-3AE5-F8978B81E316}"/>
              </a:ext>
            </a:extLst>
          </p:cNvPr>
          <p:cNvSpPr txBox="1"/>
          <p:nvPr/>
        </p:nvSpPr>
        <p:spPr>
          <a:xfrm>
            <a:off x="935008" y="613380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F7967-AE84-9217-B681-B9B959FF819E}"/>
              </a:ext>
            </a:extLst>
          </p:cNvPr>
          <p:cNvSpPr txBox="1"/>
          <p:nvPr/>
        </p:nvSpPr>
        <p:spPr>
          <a:xfrm>
            <a:off x="935008" y="1471748"/>
            <a:ext cx="5190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구동영상</a:t>
            </a:r>
          </a:p>
        </p:txBody>
      </p:sp>
      <p:pic>
        <p:nvPicPr>
          <p:cNvPr id="6" name="stm32 interrupt fnd 구동영상 이언호">
            <a:hlinkClick r:id="" action="ppaction://media"/>
            <a:extLst>
              <a:ext uri="{FF2B5EF4-FFF2-40B4-BE49-F238E27FC236}">
                <a16:creationId xmlns:a16="http://schemas.microsoft.com/office/drawing/2014/main" id="{BD2C1786-52C7-4369-CA9E-477D16BFC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856" y="2160839"/>
            <a:ext cx="8020756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1F466-273B-008A-161E-09A2A5EFA7CE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B0188-10CA-7DBA-C20B-9CD725AB29FA}"/>
              </a:ext>
            </a:extLst>
          </p:cNvPr>
          <p:cNvSpPr txBox="1"/>
          <p:nvPr/>
        </p:nvSpPr>
        <p:spPr>
          <a:xfrm>
            <a:off x="935008" y="613380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Fnd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인터럽트와 같이 사용하는 이유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45F9F-3F9A-863F-8632-48E13FB9F1F9}"/>
              </a:ext>
            </a:extLst>
          </p:cNvPr>
          <p:cNvSpPr txBox="1"/>
          <p:nvPr/>
        </p:nvSpPr>
        <p:spPr>
          <a:xfrm>
            <a:off x="731520" y="2560320"/>
            <a:ext cx="10450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주로 시간을 표시하는데 사용을 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나타내는것은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타이밍의 정확성이 매우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중요한데 인터럽트를 사용하면 즉각적인 반응이 가능함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프로그램에서는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폴링방식을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사용할수도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있지만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main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문에서 처리하는 문장이 많거나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실시간성이 보장되는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다른것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초음파센서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가속도센서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들과 함께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쓰게될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실시간성이 많이 떨어질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76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4D0DE-0695-369A-2D90-A1AD715C4AFE}"/>
              </a:ext>
            </a:extLst>
          </p:cNvPr>
          <p:cNvSpPr txBox="1"/>
          <p:nvPr/>
        </p:nvSpPr>
        <p:spPr>
          <a:xfrm>
            <a:off x="4171405" y="1493707"/>
            <a:ext cx="4032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폴링방식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BC1E6-FB62-4DC1-1327-2050C710AC74}"/>
              </a:ext>
            </a:extLst>
          </p:cNvPr>
          <p:cNvSpPr txBox="1"/>
          <p:nvPr/>
        </p:nvSpPr>
        <p:spPr>
          <a:xfrm>
            <a:off x="2690949" y="2469661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폴링방식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FF215-C2CE-2454-B4DF-D1FADD544B8A}"/>
              </a:ext>
            </a:extLst>
          </p:cNvPr>
          <p:cNvSpPr txBox="1"/>
          <p:nvPr/>
        </p:nvSpPr>
        <p:spPr>
          <a:xfrm>
            <a:off x="7354388" y="2427905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BDC96-9B11-DB7E-0941-40066A8AA63F}"/>
              </a:ext>
            </a:extLst>
          </p:cNvPr>
          <p:cNvSpPr txBox="1"/>
          <p:nvPr/>
        </p:nvSpPr>
        <p:spPr>
          <a:xfrm>
            <a:off x="1114698" y="3300548"/>
            <a:ext cx="4606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수행하라는 신호를 받았는지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안받았는지를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주기적으로 검사하면서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그신호를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받았을때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이벤트를 실행하는 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주기적으로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감시하는데에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목적이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구현이 쉽다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반응이 느리다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93C31-4ED4-6CF2-BD2C-B0EA22FF3576}"/>
              </a:ext>
            </a:extLst>
          </p:cNvPr>
          <p:cNvSpPr txBox="1"/>
          <p:nvPr/>
        </p:nvSpPr>
        <p:spPr>
          <a:xfrm>
            <a:off x="6187440" y="3300548"/>
            <a:ext cx="4606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프로그램이 실행되다가 이벤트를 수행하라는 신호를 받으면 이벤트를 수행하는 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예외사항 감지에 목적이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반응이 빠르다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구현이 복잡하다</a:t>
            </a:r>
          </a:p>
        </p:txBody>
      </p:sp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20AE79-D18F-6637-5F8B-077F97BD2B03}"/>
              </a:ext>
            </a:extLst>
          </p:cNvPr>
          <p:cNvSpPr txBox="1"/>
          <p:nvPr/>
        </p:nvSpPr>
        <p:spPr>
          <a:xfrm>
            <a:off x="3440068" y="5216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rgbClr val="76B4B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EA449-4334-BB53-AD4F-691282F81688}"/>
              </a:ext>
            </a:extLst>
          </p:cNvPr>
          <p:cNvSpPr txBox="1"/>
          <p:nvPr/>
        </p:nvSpPr>
        <p:spPr>
          <a:xfrm>
            <a:off x="5072566" y="552419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1935E-6CB4-2ED8-5812-A703C1E16B3C}"/>
              </a:ext>
            </a:extLst>
          </p:cNvPr>
          <p:cNvSpPr txBox="1"/>
          <p:nvPr/>
        </p:nvSpPr>
        <p:spPr>
          <a:xfrm>
            <a:off x="470263" y="1722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컴퓨터 구조 </a:t>
            </a:r>
            <a:r>
              <a:rPr lang="en-US" altLang="ko-KR" dirty="0">
                <a:hlinkClick r:id="rId2"/>
              </a:rPr>
              <a:t>09 : </a:t>
            </a:r>
            <a:r>
              <a:rPr lang="ko-KR" altLang="en-US" dirty="0">
                <a:hlinkClick r:id="rId2"/>
              </a:rPr>
              <a:t>인터럽트 </a:t>
            </a:r>
            <a:r>
              <a:rPr lang="en-US" altLang="ko-KR" dirty="0">
                <a:hlinkClick r:id="rId2"/>
              </a:rPr>
              <a:t>— lazarus0320 (tistory.com)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3D2D4-EA17-B2FC-E2B6-6188B44D7F4A}"/>
              </a:ext>
            </a:extLst>
          </p:cNvPr>
          <p:cNvSpPr txBox="1"/>
          <p:nvPr/>
        </p:nvSpPr>
        <p:spPr>
          <a:xfrm>
            <a:off x="470263" y="2215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컴퓨터구조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인터럽트</a:t>
            </a:r>
            <a:r>
              <a:rPr lang="en-US" altLang="ko-KR" dirty="0">
                <a:hlinkClick r:id="rId3"/>
              </a:rPr>
              <a:t>(Interrupt)</a:t>
            </a:r>
            <a:r>
              <a:rPr lang="ko-KR" altLang="en-US" dirty="0">
                <a:hlinkClick r:id="rId3"/>
              </a:rPr>
              <a:t>란</a:t>
            </a:r>
            <a:r>
              <a:rPr lang="en-US" altLang="ko-KR" dirty="0">
                <a:hlinkClick r:id="rId3"/>
              </a:rPr>
              <a:t>? (tistory.com)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8B226-DC71-0456-C7E6-96F1994485A0}"/>
              </a:ext>
            </a:extLst>
          </p:cNvPr>
          <p:cNvSpPr txBox="1"/>
          <p:nvPr/>
        </p:nvSpPr>
        <p:spPr>
          <a:xfrm>
            <a:off x="470263" y="27084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인터럽트 벡터 테이블과 </a:t>
            </a:r>
            <a:r>
              <a:rPr lang="en-US" altLang="ko-KR">
                <a:hlinkClick r:id="rId4"/>
              </a:rPr>
              <a:t>ISR (hexoul.github.io)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11082-6D5B-3D73-39BF-777025406DEA}"/>
              </a:ext>
            </a:extLst>
          </p:cNvPr>
          <p:cNvSpPr txBox="1"/>
          <p:nvPr/>
        </p:nvSpPr>
        <p:spPr>
          <a:xfrm>
            <a:off x="470263" y="31338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MCU</a:t>
            </a:r>
            <a:r>
              <a:rPr lang="ko-KR" altLang="en-US">
                <a:hlinkClick r:id="rId5"/>
              </a:rPr>
              <a:t>의 인터럽트</a:t>
            </a:r>
            <a:r>
              <a:rPr lang="en-US" altLang="ko-KR">
                <a:hlinkClick r:id="rId5"/>
              </a:rPr>
              <a:t>(Interrupt) vs </a:t>
            </a:r>
            <a:r>
              <a:rPr lang="ko-KR" altLang="en-US">
                <a:hlinkClick r:id="rId5"/>
              </a:rPr>
              <a:t>폴링</a:t>
            </a:r>
            <a:r>
              <a:rPr lang="en-US" altLang="ko-KR">
                <a:hlinkClick r:id="rId5"/>
              </a:rPr>
              <a:t>(Polling) </a:t>
            </a:r>
            <a:r>
              <a:rPr lang="ko-KR" altLang="en-US">
                <a:hlinkClick r:id="rId5"/>
              </a:rPr>
              <a:t>방식 차이 </a:t>
            </a:r>
            <a:r>
              <a:rPr lang="en-US" altLang="ko-KR">
                <a:hlinkClick r:id="rId5"/>
              </a:rPr>
              <a:t>:: </a:t>
            </a:r>
            <a:r>
              <a:rPr lang="ko-KR" altLang="en-US">
                <a:hlinkClick r:id="rId5"/>
              </a:rPr>
              <a:t>안산드레아스 </a:t>
            </a:r>
            <a:r>
              <a:rPr lang="en-US" altLang="ko-KR">
                <a:hlinkClick r:id="rId5"/>
              </a:rPr>
              <a:t>(tistory.com)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E3845-113E-8905-8187-61D99E98FA10}"/>
              </a:ext>
            </a:extLst>
          </p:cNvPr>
          <p:cNvSpPr txBox="1"/>
          <p:nvPr/>
        </p:nvSpPr>
        <p:spPr>
          <a:xfrm>
            <a:off x="470263" y="3903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인터럽트</a:t>
            </a:r>
            <a:r>
              <a:rPr lang="en-US" altLang="ko-KR" dirty="0">
                <a:hlinkClick r:id="rId6"/>
              </a:rPr>
              <a:t>(Interrupt)</a:t>
            </a:r>
            <a:r>
              <a:rPr lang="ko-KR" altLang="en-US" dirty="0">
                <a:hlinkClick r:id="rId6"/>
              </a:rPr>
              <a:t>의 개념과 종류 </a:t>
            </a:r>
            <a:r>
              <a:rPr lang="en-US" altLang="ko-KR" dirty="0">
                <a:hlinkClick r:id="rId6"/>
              </a:rPr>
              <a:t>(tistory.com)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6BC17-3363-9445-816B-BDA7777B5438}"/>
              </a:ext>
            </a:extLst>
          </p:cNvPr>
          <p:cNvSpPr txBox="1"/>
          <p:nvPr/>
        </p:nvSpPr>
        <p:spPr>
          <a:xfrm>
            <a:off x="470263" y="44227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인터럽트 </a:t>
            </a:r>
            <a:r>
              <a:rPr lang="en-US" altLang="ko-KR" dirty="0">
                <a:hlinkClick r:id="rId7"/>
              </a:rPr>
              <a:t>(Interrupt) &lt; </a:t>
            </a:r>
            <a:r>
              <a:rPr lang="ko-KR" altLang="en-US" dirty="0">
                <a:hlinkClick r:id="rId7"/>
              </a:rPr>
              <a:t>도리의 디지털라이프 </a:t>
            </a:r>
            <a:r>
              <a:rPr lang="en-US" altLang="ko-KR" dirty="0">
                <a:hlinkClick r:id="rId7"/>
              </a:rPr>
              <a:t>(skby.net)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4A11C-6886-26F1-7189-AA37C19F96AF}"/>
              </a:ext>
            </a:extLst>
          </p:cNvPr>
          <p:cNvSpPr txBox="1"/>
          <p:nvPr/>
        </p:nvSpPr>
        <p:spPr>
          <a:xfrm>
            <a:off x="470263" y="4792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STM32 ] </a:t>
            </a:r>
            <a:r>
              <a:rPr lang="ko-KR" altLang="en-US" dirty="0">
                <a:hlinkClick r:id="rId8"/>
              </a:rPr>
              <a:t>인터럽트 처리 과정 </a:t>
            </a:r>
            <a:r>
              <a:rPr lang="en-US" altLang="ko-KR" dirty="0">
                <a:hlinkClick r:id="rId8"/>
              </a:rPr>
              <a:t>(tistory.com)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54A2E-DBAF-154D-049D-19C4B78E41B9}"/>
              </a:ext>
            </a:extLst>
          </p:cNvPr>
          <p:cNvSpPr txBox="1"/>
          <p:nvPr/>
        </p:nvSpPr>
        <p:spPr>
          <a:xfrm>
            <a:off x="454193" y="53061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9"/>
              </a:rPr>
              <a:t>NVIC</a:t>
            </a:r>
            <a:r>
              <a:rPr lang="ko-KR" altLang="en-US" dirty="0">
                <a:hlinkClick r:id="rId9"/>
              </a:rPr>
              <a:t>이란 무엇일까</a:t>
            </a:r>
            <a:r>
              <a:rPr lang="en-US" altLang="ko-KR" dirty="0">
                <a:hlinkClick r:id="rId9"/>
              </a:rPr>
              <a:t>? / </a:t>
            </a:r>
            <a:r>
              <a:rPr lang="ko-KR" altLang="en-US" dirty="0">
                <a:hlinkClick r:id="rId9"/>
              </a:rPr>
              <a:t>중첩 인터럽트</a:t>
            </a:r>
            <a:r>
              <a:rPr lang="en-US" altLang="ko-KR" dirty="0">
                <a:hlinkClick r:id="rId9"/>
              </a:rPr>
              <a:t>, </a:t>
            </a:r>
            <a:r>
              <a:rPr lang="ko-KR" altLang="en-US" dirty="0">
                <a:hlinkClick r:id="rId9"/>
              </a:rPr>
              <a:t>벡</a:t>
            </a:r>
            <a:r>
              <a:rPr lang="en-US" altLang="ko-KR" dirty="0">
                <a:hlinkClick r:id="rId9"/>
              </a:rPr>
              <a:t>.. : </a:t>
            </a:r>
            <a:r>
              <a:rPr lang="ko-KR" altLang="en-US" dirty="0" err="1">
                <a:hlinkClick r:id="rId9"/>
              </a:rPr>
              <a:t>네이버블로그</a:t>
            </a:r>
            <a:r>
              <a:rPr lang="ko-KR" altLang="en-US" dirty="0">
                <a:hlinkClick r:id="rId9"/>
              </a:rPr>
              <a:t> </a:t>
            </a:r>
            <a:r>
              <a:rPr lang="en-US" altLang="ko-KR" dirty="0">
                <a:hlinkClick r:id="rId9"/>
              </a:rPr>
              <a:t>(naver.com)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8F511-EE73-38F1-EACF-C24790AF03A2}"/>
              </a:ext>
            </a:extLst>
          </p:cNvPr>
          <p:cNvSpPr txBox="1"/>
          <p:nvPr/>
        </p:nvSpPr>
        <p:spPr>
          <a:xfrm>
            <a:off x="454193" y="5952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인터럽트</a:t>
            </a:r>
            <a:r>
              <a:rPr lang="en-US" altLang="ko-KR" dirty="0">
                <a:hlinkClick r:id="rId10"/>
              </a:rPr>
              <a:t>(Interrupt)</a:t>
            </a:r>
            <a:r>
              <a:rPr lang="ko-KR" altLang="en-US" dirty="0">
                <a:hlinkClick r:id="rId10"/>
              </a:rPr>
              <a:t>란 무엇인가</a:t>
            </a:r>
            <a:r>
              <a:rPr lang="en-US" altLang="ko-KR" dirty="0">
                <a:hlinkClick r:id="rId10"/>
              </a:rPr>
              <a:t>? / .. : </a:t>
            </a:r>
            <a:r>
              <a:rPr lang="ko-KR" altLang="en-US" dirty="0" err="1">
                <a:hlinkClick r:id="rId10"/>
              </a:rPr>
              <a:t>네이버블로그</a:t>
            </a:r>
            <a:r>
              <a:rPr lang="ko-KR" altLang="en-US" dirty="0">
                <a:hlinkClick r:id="rId10"/>
              </a:rPr>
              <a:t> </a:t>
            </a:r>
            <a:r>
              <a:rPr lang="en-US" altLang="ko-KR" dirty="0">
                <a:hlinkClick r:id="rId10"/>
              </a:rPr>
              <a:t>(naver.com)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6641B3-A5D5-9395-1585-60AD67C432B5}"/>
              </a:ext>
            </a:extLst>
          </p:cNvPr>
          <p:cNvSpPr txBox="1"/>
          <p:nvPr/>
        </p:nvSpPr>
        <p:spPr>
          <a:xfrm>
            <a:off x="6210300" y="1622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stm32 </a:t>
            </a:r>
            <a:r>
              <a:rPr lang="ko-KR" altLang="en-US" dirty="0">
                <a:hlinkClick r:id="rId11"/>
              </a:rPr>
              <a:t>레지스터 직접 접근 </a:t>
            </a:r>
            <a:r>
              <a:rPr lang="en-US" altLang="ko-KR" dirty="0">
                <a:hlinkClick r:id="rId11"/>
              </a:rPr>
              <a:t>(5. Exception / Interrupt [</a:t>
            </a:r>
            <a:r>
              <a:rPr lang="ko-KR" altLang="en-US" dirty="0">
                <a:hlinkClick r:id="rId11"/>
              </a:rPr>
              <a:t>인터럽트 설정 </a:t>
            </a:r>
            <a:r>
              <a:rPr lang="en-US" altLang="ko-KR" dirty="0">
                <a:hlinkClick r:id="rId11"/>
              </a:rPr>
              <a:t>Part 02]) (tistory.com)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535DF-20B2-FA19-6747-383B7429D64D}"/>
              </a:ext>
            </a:extLst>
          </p:cNvPr>
          <p:cNvSpPr txBox="1"/>
          <p:nvPr/>
        </p:nvSpPr>
        <p:spPr>
          <a:xfrm>
            <a:off x="6096000" y="2324720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2"/>
              </a:rPr>
              <a:t>stm32 </a:t>
            </a:r>
            <a:r>
              <a:rPr lang="ko-KR" altLang="en-US" dirty="0">
                <a:hlinkClick r:id="rId12"/>
              </a:rPr>
              <a:t>레지스터 직접 접근 </a:t>
            </a:r>
            <a:r>
              <a:rPr lang="en-US" altLang="ko-KR" dirty="0">
                <a:hlinkClick r:id="rId12"/>
              </a:rPr>
              <a:t>(5. Exception / Interrupt [</a:t>
            </a:r>
            <a:r>
              <a:rPr lang="ko-KR" altLang="en-US" dirty="0">
                <a:hlinkClick r:id="rId12"/>
              </a:rPr>
              <a:t>설명 </a:t>
            </a:r>
            <a:r>
              <a:rPr lang="en-US" altLang="ko-KR" dirty="0">
                <a:hlinkClick r:id="rId12"/>
              </a:rPr>
              <a:t>&amp; </a:t>
            </a:r>
            <a:r>
              <a:rPr lang="ko-KR" altLang="en-US" dirty="0">
                <a:hlinkClick r:id="rId12"/>
              </a:rPr>
              <a:t>코드 </a:t>
            </a:r>
            <a:r>
              <a:rPr lang="en-US" altLang="ko-KR" dirty="0">
                <a:hlinkClick r:id="rId12"/>
              </a:rPr>
              <a:t>Part 01]) (tistory.com)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49FC0-A75B-3458-A26E-CBB60B2851DB}"/>
              </a:ext>
            </a:extLst>
          </p:cNvPr>
          <p:cNvSpPr txBox="1"/>
          <p:nvPr/>
        </p:nvSpPr>
        <p:spPr>
          <a:xfrm>
            <a:off x="6210300" y="3064897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13"/>
              </a:rPr>
              <a:t>stm32 </a:t>
            </a:r>
            <a:r>
              <a:rPr lang="ko-KR" altLang="en-US">
                <a:hlinkClick r:id="rId13"/>
              </a:rPr>
              <a:t>레지스터 직접 접근 </a:t>
            </a:r>
            <a:r>
              <a:rPr lang="en-US" altLang="ko-KR">
                <a:hlinkClick r:id="rId13"/>
              </a:rPr>
              <a:t>(5. Exception / Interrupt [</a:t>
            </a:r>
            <a:r>
              <a:rPr lang="ko-KR" altLang="en-US">
                <a:hlinkClick r:id="rId13"/>
              </a:rPr>
              <a:t>중요 레지스터들 </a:t>
            </a:r>
            <a:r>
              <a:rPr lang="en-US" altLang="ko-KR">
                <a:hlinkClick r:id="rId13"/>
              </a:rPr>
              <a:t>Part 03]) (tistory.com)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E304AD-9EA2-9B74-B70D-4A59AE770DEC}"/>
              </a:ext>
            </a:extLst>
          </p:cNvPr>
          <p:cNvSpPr txBox="1"/>
          <p:nvPr/>
        </p:nvSpPr>
        <p:spPr>
          <a:xfrm>
            <a:off x="6210300" y="3783599"/>
            <a:ext cx="6181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14"/>
              </a:rPr>
              <a:t>[Cortex-M3] 3. EXTI(</a:t>
            </a:r>
            <a:r>
              <a:rPr lang="ko-KR" altLang="en-US">
                <a:hlinkClick r:id="rId14"/>
              </a:rPr>
              <a:t>외부 인터럽트</a:t>
            </a:r>
            <a:r>
              <a:rPr lang="en-US" altLang="ko-KR">
                <a:hlinkClick r:id="rId14"/>
              </a:rPr>
              <a:t>)</a:t>
            </a:r>
            <a:r>
              <a:rPr lang="ko-KR" altLang="en-US">
                <a:hlinkClick r:id="rId14"/>
              </a:rPr>
              <a:t>와 </a:t>
            </a:r>
            <a:r>
              <a:rPr lang="en-US" altLang="ko-KR">
                <a:hlinkClick r:id="rId14"/>
              </a:rPr>
              <a:t>AFIO, NVIC (tistory.com)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7961F0-B810-0809-E4FF-48F0249033AF}"/>
              </a:ext>
            </a:extLst>
          </p:cNvPr>
          <p:cNvSpPr txBox="1"/>
          <p:nvPr/>
        </p:nvSpPr>
        <p:spPr>
          <a:xfrm>
            <a:off x="6160294" y="4368548"/>
            <a:ext cx="6196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5"/>
              </a:rPr>
              <a:t>[ARM Cortex(</a:t>
            </a:r>
            <a:r>
              <a:rPr lang="ko-KR" altLang="en-US" dirty="0" err="1">
                <a:hlinkClick r:id="rId15"/>
              </a:rPr>
              <a:t>코어텍스</a:t>
            </a:r>
            <a:r>
              <a:rPr lang="en-US" altLang="ko-KR" dirty="0">
                <a:hlinkClick r:id="rId15"/>
              </a:rPr>
              <a:t>)] </a:t>
            </a:r>
            <a:r>
              <a:rPr lang="ko-KR" altLang="en-US" dirty="0">
                <a:hlinkClick r:id="rId15"/>
              </a:rPr>
              <a:t>인터럽트</a:t>
            </a:r>
            <a:r>
              <a:rPr lang="en-US" altLang="ko-KR" dirty="0">
                <a:hlinkClick r:id="rId15"/>
              </a:rPr>
              <a:t>, .. : </a:t>
            </a:r>
            <a:r>
              <a:rPr lang="ko-KR" altLang="en-US" dirty="0" err="1">
                <a:hlinkClick r:id="rId15"/>
              </a:rPr>
              <a:t>네이버블로그</a:t>
            </a:r>
            <a:r>
              <a:rPr lang="ko-KR" altLang="en-US" dirty="0">
                <a:hlinkClick r:id="rId15"/>
              </a:rPr>
              <a:t> </a:t>
            </a:r>
            <a:r>
              <a:rPr lang="en-US" altLang="ko-KR" dirty="0">
                <a:hlinkClick r:id="rId15"/>
              </a:rPr>
              <a:t>(naver.com)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6EB7B-0B6B-C7C5-348F-6AC9603E1C82}"/>
              </a:ext>
            </a:extLst>
          </p:cNvPr>
          <p:cNvSpPr txBox="1"/>
          <p:nvPr/>
        </p:nvSpPr>
        <p:spPr>
          <a:xfrm>
            <a:off x="6363279" y="5014879"/>
            <a:ext cx="6196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6"/>
              </a:rPr>
              <a:t>STM32F0 EXTI </a:t>
            </a:r>
            <a:r>
              <a:rPr lang="ko-KR" altLang="en-US" dirty="0">
                <a:hlinkClick r:id="rId16"/>
              </a:rPr>
              <a:t>데이터시트 공부하기 </a:t>
            </a:r>
            <a:r>
              <a:rPr lang="en-US" altLang="ko-KR" dirty="0">
                <a:hlinkClick r:id="rId16"/>
              </a:rPr>
              <a:t>- DKMIN (dkeemin.com)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D0F28-0F60-84B5-E4C1-4E7AC97DA31E}"/>
              </a:ext>
            </a:extLst>
          </p:cNvPr>
          <p:cNvSpPr txBox="1"/>
          <p:nvPr/>
        </p:nvSpPr>
        <p:spPr>
          <a:xfrm>
            <a:off x="6277555" y="5829444"/>
            <a:ext cx="6281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7"/>
              </a:rPr>
              <a:t>STM32F7 Series and STM32H7 Series Cortex®-M7 processor programming manual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6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47409F-5651-BAFB-C793-94A492B5FBA5}"/>
              </a:ext>
            </a:extLst>
          </p:cNvPr>
          <p:cNvSpPr txBox="1"/>
          <p:nvPr/>
        </p:nvSpPr>
        <p:spPr>
          <a:xfrm>
            <a:off x="5072566" y="552419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9243D-23B7-FB83-49C0-FB27FC8AE7AA}"/>
              </a:ext>
            </a:extLst>
          </p:cNvPr>
          <p:cNvSpPr txBox="1"/>
          <p:nvPr/>
        </p:nvSpPr>
        <p:spPr>
          <a:xfrm>
            <a:off x="533400" y="1377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2N3904.PDF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EEDF-9933-4442-A73A-2A51B91AF7BC}"/>
              </a:ext>
            </a:extLst>
          </p:cNvPr>
          <p:cNvSpPr txBox="1"/>
          <p:nvPr/>
        </p:nvSpPr>
        <p:spPr>
          <a:xfrm>
            <a:off x="533400" y="19254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5101ASR : FND/</a:t>
            </a:r>
            <a:r>
              <a:rPr lang="ko-KR" altLang="en-US" dirty="0">
                <a:hlinkClick r:id="rId3"/>
              </a:rPr>
              <a:t>세그먼트</a:t>
            </a:r>
            <a:r>
              <a:rPr lang="en-US" altLang="ko-KR" dirty="0">
                <a:hlinkClick r:id="rId3"/>
              </a:rPr>
              <a:t>/</a:t>
            </a:r>
            <a:r>
              <a:rPr lang="ko-KR" altLang="en-US" dirty="0" err="1">
                <a:hlinkClick r:id="rId3"/>
              </a:rPr>
              <a:t>도트매트릭스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&gt; </a:t>
            </a:r>
            <a:r>
              <a:rPr lang="ko-KR" altLang="en-US" dirty="0">
                <a:hlinkClick r:id="rId3"/>
              </a:rPr>
              <a:t>디스플레이 </a:t>
            </a:r>
            <a:r>
              <a:rPr lang="en-US" altLang="ko-KR" dirty="0">
                <a:hlinkClick r:id="rId3"/>
              </a:rPr>
              <a:t>LED/LCD (icbanq.com)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DB7D-45AC-D60D-2421-0E55E6146E01}"/>
              </a:ext>
            </a:extLst>
          </p:cNvPr>
          <p:cNvSpPr txBox="1"/>
          <p:nvPr/>
        </p:nvSpPr>
        <p:spPr>
          <a:xfrm>
            <a:off x="438150" y="27504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전자 혁명의 시초 ‘트랜지스터’ 알아보기</a:t>
            </a:r>
            <a:r>
              <a:rPr lang="en-US" altLang="ko-KR" dirty="0">
                <a:hlinkClick r:id="rId4"/>
              </a:rPr>
              <a:t>! (samsungdisplay.com)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0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F4A1C-DD5B-E0B3-9B54-80C1751A98CE}"/>
              </a:ext>
            </a:extLst>
          </p:cNvPr>
          <p:cNvSpPr txBox="1"/>
          <p:nvPr/>
        </p:nvSpPr>
        <p:spPr>
          <a:xfrm>
            <a:off x="3023850" y="2373616"/>
            <a:ext cx="57823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6184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02C69-CF3F-4D23-70B4-A5B8D2BCF98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C1842-9E81-D1A6-3790-970BA159D369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E3CFF-8A9E-CAFA-B059-CEE0F75C9F06}"/>
              </a:ext>
            </a:extLst>
          </p:cNvPr>
          <p:cNvSpPr txBox="1"/>
          <p:nvPr/>
        </p:nvSpPr>
        <p:spPr>
          <a:xfrm>
            <a:off x="935008" y="1255492"/>
            <a:ext cx="10537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실행 도중 이벤트가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발생한 상황을 처리한 후 실행중인 작업으로 복귀하는 프로세스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58884-9C98-08E4-B038-BBDB8CBAD6C0}"/>
              </a:ext>
            </a:extLst>
          </p:cNvPr>
          <p:cNvSpPr txBox="1"/>
          <p:nvPr/>
        </p:nvSpPr>
        <p:spPr>
          <a:xfrm>
            <a:off x="1123406" y="2363488"/>
            <a:ext cx="656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종류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EBFF-AA7C-BC48-BBF8-AF579C0EC833}"/>
              </a:ext>
            </a:extLst>
          </p:cNvPr>
          <p:cNvSpPr txBox="1"/>
          <p:nvPr/>
        </p:nvSpPr>
        <p:spPr>
          <a:xfrm>
            <a:off x="5520397" y="2365568"/>
            <a:ext cx="488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구성요소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39261-2801-C1C9-8E1C-BAE8F2165C68}"/>
              </a:ext>
            </a:extLst>
          </p:cNvPr>
          <p:cNvSpPr txBox="1"/>
          <p:nvPr/>
        </p:nvSpPr>
        <p:spPr>
          <a:xfrm>
            <a:off x="1123406" y="2967813"/>
            <a:ext cx="4885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입출력 인터럽트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외부신호 인터럽트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전원이상 인터럽트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나누었을때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플로우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6D3D7-D3DA-C1D4-F39B-E59543C7A38F}"/>
              </a:ext>
            </a:extLst>
          </p:cNvPr>
          <p:cNvSpPr txBox="1"/>
          <p:nvPr/>
        </p:nvSpPr>
        <p:spPr>
          <a:xfrm>
            <a:off x="5598774" y="2892606"/>
            <a:ext cx="75617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소스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외부입력핀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시리얼포트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서비스루틴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(ISR)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발생했을때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처리할 프로그램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벡터테이블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인터럽트가 어디서 발생했는지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장소를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기록해놓는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특정번지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발생했을때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이에 대응하는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이동시켜주는 점프명령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8A5CE-125C-3503-1073-816E74D4A14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1814F-BF0F-ACB5-6285-80ABADCA9146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75981-C8B4-2DB4-2F53-FE4302BD4DEE}"/>
              </a:ext>
            </a:extLst>
          </p:cNvPr>
          <p:cNvSpPr txBox="1"/>
          <p:nvPr/>
        </p:nvSpPr>
        <p:spPr>
          <a:xfrm>
            <a:off x="1045028" y="1489166"/>
            <a:ext cx="10537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실행 프로세스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F626D-68AD-431B-39FF-E12B043E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5" y="1950831"/>
            <a:ext cx="6096851" cy="467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ED643-CB70-B65C-CC72-BDCD14692BC1}"/>
              </a:ext>
            </a:extLst>
          </p:cNvPr>
          <p:cNvSpPr txBox="1"/>
          <p:nvPr/>
        </p:nvSpPr>
        <p:spPr>
          <a:xfrm>
            <a:off x="6973877" y="1172625"/>
            <a:ext cx="52164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발생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실행중이던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 중지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벡터테이블로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 테이블을 참조하여 해당하는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호출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이상 인터럽트가 걸리지 않도록 금지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핸들러를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실행중이던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프로세서 상태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서비스 루틴 실행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핸들링이 끝나면 프로세서 상태 복구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인터럽트가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걸릴수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있도록 허용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실행중이던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 복귀</a:t>
            </a:r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A70DB-632C-8F8E-0E3F-7E45040FD6D0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3B752-F846-ACC1-C24A-59E734A5E9A5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B9E60-B82E-9E70-B2D9-D52FA43EC16F}"/>
              </a:ext>
            </a:extLst>
          </p:cNvPr>
          <p:cNvSpPr txBox="1"/>
          <p:nvPr/>
        </p:nvSpPr>
        <p:spPr>
          <a:xfrm>
            <a:off x="281863" y="2274302"/>
            <a:ext cx="109481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NVIC(Nested Vectored Interrupt Controller)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중첩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벡터형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제어기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STM32F7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시리즈의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시스템 예외와 외부 인터럽트는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NVIC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처리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인터럽트 동작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우선 순위가 높은 인터럽트를 먼저 처리하는 동작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벡터형 인터럽트 동작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신경쓰지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지정된 위치로 가서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읽어들이는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F66CCE-67A3-B64A-B295-15ADE9A2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1290488"/>
            <a:ext cx="5276851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05F25E-B1F9-9F72-F2B8-AC5479544C3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D82E2-E2EC-6634-5443-EE51193C8F2F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112F9-A34C-FFD2-0A2C-78015821990C}"/>
              </a:ext>
            </a:extLst>
          </p:cNvPr>
          <p:cNvSpPr txBox="1"/>
          <p:nvPr/>
        </p:nvSpPr>
        <p:spPr>
          <a:xfrm>
            <a:off x="339014" y="2059231"/>
            <a:ext cx="6179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NVIC(Nested Vectored Interrupt Controller)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6B482-ECF0-957D-4A93-F1932D7242CE}"/>
              </a:ext>
            </a:extLst>
          </p:cNvPr>
          <p:cNvSpPr txBox="1"/>
          <p:nvPr/>
        </p:nvSpPr>
        <p:spPr>
          <a:xfrm>
            <a:off x="339014" y="2797895"/>
            <a:ext cx="6104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STM32F76XXX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NVIC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마스크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(maskable)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가능한 인터럽트 채널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단계의 우선순위 설정이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 설정에는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비트를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6FC9E7-4CB3-AA35-5421-B27C6335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93" y="4627683"/>
            <a:ext cx="5091323" cy="1298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9E3DC9D-A233-465A-7F76-BD4CBE285C76}"/>
                  </a:ext>
                </a:extLst>
              </p14:cNvPr>
              <p14:cNvContentPartPr/>
              <p14:nvPr/>
            </p14:nvContentPartPr>
            <p14:xfrm>
              <a:off x="1230807" y="5404709"/>
              <a:ext cx="1741320" cy="9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9E3DC9D-A233-465A-7F76-BD4CBE285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167" y="5333069"/>
                <a:ext cx="1812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4384798-E4D9-2F84-C644-E87084185FC1}"/>
                  </a:ext>
                </a:extLst>
              </p14:cNvPr>
              <p14:cNvContentPartPr/>
              <p14:nvPr/>
            </p14:nvContentPartPr>
            <p14:xfrm>
              <a:off x="891687" y="5831669"/>
              <a:ext cx="17809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4384798-E4D9-2F84-C644-E87084185F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687" y="5760029"/>
                <a:ext cx="185256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A724CD6F-F4F9-5736-E3A7-9B8704CAF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599" y="1290488"/>
            <a:ext cx="5276851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1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CB66F-AD66-A70A-B9AE-3524765D7AF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8701F-3C1B-D954-8D72-9761F11F8BE0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6B59B-492E-9689-E392-3C68084A33AA}"/>
              </a:ext>
            </a:extLst>
          </p:cNvPr>
          <p:cNvSpPr txBox="1"/>
          <p:nvPr/>
        </p:nvSpPr>
        <p:spPr>
          <a:xfrm>
            <a:off x="591147" y="1699505"/>
            <a:ext cx="540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외부 인터럽트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EXTI(External Interrupts)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TIMER, USART, ADC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같은 주변장치에 의해서 발생되는 인터럽트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86050-EE25-55F0-AF55-8E409AE47649}"/>
              </a:ext>
            </a:extLst>
          </p:cNvPr>
          <p:cNvSpPr txBox="1"/>
          <p:nvPr/>
        </p:nvSpPr>
        <p:spPr>
          <a:xfrm>
            <a:off x="8286750" y="6251895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&lt;EXTI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93022A-F266-1E3F-13BC-91313505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65" y="1509953"/>
            <a:ext cx="6039885" cy="46643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4572AFC-7243-B119-4DBA-BC5E8737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9" y="3120356"/>
            <a:ext cx="5668166" cy="29428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CA5367F-DB17-DB16-1F43-4665E8895416}"/>
              </a:ext>
            </a:extLst>
          </p:cNvPr>
          <p:cNvCxnSpPr>
            <a:cxnSpLocks/>
          </p:cNvCxnSpPr>
          <p:nvPr/>
        </p:nvCxnSpPr>
        <p:spPr>
          <a:xfrm flipH="1">
            <a:off x="10687050" y="5162550"/>
            <a:ext cx="438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F3C000D-3313-1901-CD36-2B50B1E7CEC7}"/>
              </a:ext>
            </a:extLst>
          </p:cNvPr>
          <p:cNvCxnSpPr>
            <a:cxnSpLocks/>
          </p:cNvCxnSpPr>
          <p:nvPr/>
        </p:nvCxnSpPr>
        <p:spPr>
          <a:xfrm flipV="1">
            <a:off x="10515600" y="3952875"/>
            <a:ext cx="0" cy="1003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7B3E98-472D-FEDF-D9BF-E7DC9D37F1F9}"/>
              </a:ext>
            </a:extLst>
          </p:cNvPr>
          <p:cNvCxnSpPr>
            <a:cxnSpLocks/>
          </p:cNvCxnSpPr>
          <p:nvPr/>
        </p:nvCxnSpPr>
        <p:spPr>
          <a:xfrm flipV="1">
            <a:off x="10020300" y="3952874"/>
            <a:ext cx="0" cy="1003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A0AA5B-9269-08A0-AF1E-8F5AB6865491}"/>
              </a:ext>
            </a:extLst>
          </p:cNvPr>
          <p:cNvCxnSpPr>
            <a:cxnSpLocks/>
          </p:cNvCxnSpPr>
          <p:nvPr/>
        </p:nvCxnSpPr>
        <p:spPr>
          <a:xfrm flipH="1">
            <a:off x="8867775" y="5162550"/>
            <a:ext cx="981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DCF6B0F-FD36-143F-1A34-EAF8736C02D5}"/>
              </a:ext>
            </a:extLst>
          </p:cNvPr>
          <p:cNvCxnSpPr>
            <a:cxnSpLocks/>
          </p:cNvCxnSpPr>
          <p:nvPr/>
        </p:nvCxnSpPr>
        <p:spPr>
          <a:xfrm flipV="1">
            <a:off x="8410575" y="4454722"/>
            <a:ext cx="0" cy="654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146B78B-81FC-5717-7445-D5A38D24B082}"/>
              </a:ext>
            </a:extLst>
          </p:cNvPr>
          <p:cNvCxnSpPr>
            <a:cxnSpLocks/>
          </p:cNvCxnSpPr>
          <p:nvPr/>
        </p:nvCxnSpPr>
        <p:spPr>
          <a:xfrm>
            <a:off x="8410575" y="3952874"/>
            <a:ext cx="0" cy="419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ACDA4DA-68DB-0AA2-FD27-756ECC105696}"/>
              </a:ext>
            </a:extLst>
          </p:cNvPr>
          <p:cNvCxnSpPr>
            <a:cxnSpLocks/>
          </p:cNvCxnSpPr>
          <p:nvPr/>
        </p:nvCxnSpPr>
        <p:spPr>
          <a:xfrm flipV="1">
            <a:off x="7781925" y="3952874"/>
            <a:ext cx="0" cy="501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6B4A5E-8727-EADD-75CF-0285C1771C64}"/>
              </a:ext>
            </a:extLst>
          </p:cNvPr>
          <p:cNvCxnSpPr>
            <a:cxnSpLocks/>
          </p:cNvCxnSpPr>
          <p:nvPr/>
        </p:nvCxnSpPr>
        <p:spPr>
          <a:xfrm flipH="1">
            <a:off x="6400800" y="4426147"/>
            <a:ext cx="11620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7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C80F3-D0A4-B652-03F3-3250C864D579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23BCB-1346-F247-91AE-27D61D3F8CEC}"/>
              </a:ext>
            </a:extLst>
          </p:cNvPr>
          <p:cNvSpPr txBox="1"/>
          <p:nvPr/>
        </p:nvSpPr>
        <p:spPr>
          <a:xfrm>
            <a:off x="935008" y="61338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8078D-E889-4361-F1AA-F3F9D8F656DF}"/>
              </a:ext>
            </a:extLst>
          </p:cNvPr>
          <p:cNvSpPr txBox="1"/>
          <p:nvPr/>
        </p:nvSpPr>
        <p:spPr>
          <a:xfrm>
            <a:off x="1018903" y="1204566"/>
            <a:ext cx="87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STM32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벡터테이블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A16AE-B242-A004-841E-F585E6FA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747206"/>
            <a:ext cx="5769082" cy="475569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48140D-9FA4-B4B5-88B7-46FE431EB39E}"/>
              </a:ext>
            </a:extLst>
          </p:cNvPr>
          <p:cNvSpPr/>
          <p:nvPr/>
        </p:nvSpPr>
        <p:spPr>
          <a:xfrm>
            <a:off x="1466850" y="1911350"/>
            <a:ext cx="2857500" cy="67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93D7A3-487E-5F4A-72C0-4B8B3D559C84}"/>
              </a:ext>
            </a:extLst>
          </p:cNvPr>
          <p:cNvSpPr/>
          <p:nvPr/>
        </p:nvSpPr>
        <p:spPr>
          <a:xfrm>
            <a:off x="1466850" y="4121150"/>
            <a:ext cx="3346450" cy="146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46F21E-8BFB-F850-F505-C48495A40EEA}"/>
              </a:ext>
            </a:extLst>
          </p:cNvPr>
          <p:cNvSpPr/>
          <p:nvPr/>
        </p:nvSpPr>
        <p:spPr>
          <a:xfrm>
            <a:off x="1466850" y="6363196"/>
            <a:ext cx="3524250" cy="139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26201C67-64B4-A810-C741-D6562F2B6853}"/>
                  </a:ext>
                </a:extLst>
              </p14:cNvPr>
              <p14:cNvContentPartPr/>
              <p14:nvPr/>
            </p14:nvContentPartPr>
            <p14:xfrm>
              <a:off x="3178389" y="1811297"/>
              <a:ext cx="1131120" cy="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26201C67-64B4-A810-C741-D6562F2B68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389" y="1739297"/>
                <a:ext cx="120276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A0845F00-F52C-C610-BBC0-0D873D0B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696" y="1573898"/>
            <a:ext cx="5372850" cy="17405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52DC51-8E04-99AB-88CE-6614933E2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275" y="3295246"/>
            <a:ext cx="5287113" cy="144835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678DB3C-EE84-32E6-BDFB-4E4F6440D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696" y="5071657"/>
            <a:ext cx="5325218" cy="4498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6D07A2-9177-95C1-F6E3-11635D72F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985" y="4678287"/>
            <a:ext cx="5315692" cy="44988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8595A2-127D-854A-6859-04809063DE96}"/>
              </a:ext>
            </a:extLst>
          </p:cNvPr>
          <p:cNvSpPr/>
          <p:nvPr/>
        </p:nvSpPr>
        <p:spPr>
          <a:xfrm>
            <a:off x="7689123" y="3314483"/>
            <a:ext cx="4141975" cy="2207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1050</Words>
  <Application>Microsoft Office PowerPoint</Application>
  <PresentationFormat>와이드스크린</PresentationFormat>
  <Paragraphs>246</Paragraphs>
  <Slides>32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나눔스퀘어 ExtraBold</vt:lpstr>
      <vt:lpstr>Cambria Math</vt:lpstr>
      <vt:lpstr>나눔스퀘어 Bold</vt:lpstr>
      <vt:lpstr>나눔스퀘어</vt:lpstr>
      <vt:lpstr>Arial</vt:lpstr>
      <vt:lpstr>맑은 고딕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26</cp:revision>
  <dcterms:created xsi:type="dcterms:W3CDTF">2017-06-25T14:47:51Z</dcterms:created>
  <dcterms:modified xsi:type="dcterms:W3CDTF">2024-02-07T06:00:42Z</dcterms:modified>
</cp:coreProperties>
</file>